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97" r:id="rId27"/>
    <p:sldId id="298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78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aleway" panose="020B0003030101060003" pitchFamily="34" charset="0"/>
      <p:regular r:id="rId44"/>
      <p:bold r:id="rId45"/>
      <p:italic r:id="rId46"/>
      <p:boldItalic r:id="rId47"/>
    </p:embeddedFont>
    <p:embeddedFont>
      <p:font typeface="Red Hat Display" panose="02010600030101010101" charset="0"/>
      <p:regular r:id="rId48"/>
      <p:bold r:id="rId49"/>
      <p:italic r:id="rId50"/>
      <p:boldItalic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Red Hat Display Black" panose="02010600030101010101" charset="0"/>
      <p:bold r:id="rId54"/>
      <p:boldItalic r:id="rId55"/>
    </p:embeddedFont>
    <p:embeddedFont>
      <p:font typeface="Raleway Thin" panose="02010600030101010101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272734-463F-4A0B-A8D7-86DA9125DB42}">
  <a:tblStyle styleId="{D7272734-463F-4A0B-A8D7-86DA9125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A66879-4ED6-42EE-96D0-9E26330CBD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655" autoAdjust="0"/>
  </p:normalViewPr>
  <p:slideViewPr>
    <p:cSldViewPr snapToGrid="0">
      <p:cViewPr varScale="1">
        <p:scale>
          <a:sx n="107" d="100"/>
          <a:sy n="107" d="100"/>
        </p:scale>
        <p:origin x="108" y="1734"/>
      </p:cViewPr>
      <p:guideLst/>
    </p:cSldViewPr>
  </p:slideViewPr>
  <p:outlineViewPr>
    <p:cViewPr>
      <p:scale>
        <a:sx n="33" d="100"/>
        <a:sy n="33" d="100"/>
      </p:scale>
      <p:origin x="0" y="-121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11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32348a4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32348a41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32348a41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32348a41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2348a41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2348a41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2348a41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2348a41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819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32348a41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32348a41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296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32348a41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32348a41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32348a41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32348a41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32348a41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32348a41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b32348a412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b32348a412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32348a41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32348a41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b32348a41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b32348a41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51c0fbb30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51c0fbb30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1059c2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1059c2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059c2e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059c2e6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3"/>
          <p:cNvGrpSpPr/>
          <p:nvPr/>
        </p:nvGrpSpPr>
        <p:grpSpPr>
          <a:xfrm>
            <a:off x="0" y="-25"/>
            <a:ext cx="9144000" cy="5143500"/>
            <a:chOff x="0" y="-225"/>
            <a:chExt cx="9144000" cy="5143500"/>
          </a:xfrm>
        </p:grpSpPr>
        <p:sp>
          <p:nvSpPr>
            <p:cNvPr id="91" name="Google Shape;91;p13"/>
            <p:cNvSpPr/>
            <p:nvPr/>
          </p:nvSpPr>
          <p:spPr>
            <a:xfrm>
              <a:off x="0" y="-225"/>
              <a:ext cx="9144000" cy="5143500"/>
            </a:xfrm>
            <a:prstGeom prst="frame">
              <a:avLst>
                <a:gd name="adj1" fmla="val 8758"/>
              </a:avLst>
            </a:pr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10800000" flipH="1">
              <a:off x="0" y="-175"/>
              <a:ext cx="4572000" cy="9063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93" name="Google Shape;93;p13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6100" y="3429000"/>
            <a:ext cx="9150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61925" y="30204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1998300"/>
            <a:ext cx="1430700" cy="14307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-100"/>
            <a:ext cx="9144000" cy="5143600"/>
            <a:chOff x="0" y="-100"/>
            <a:chExt cx="9144000" cy="5143600"/>
          </a:xfrm>
        </p:grpSpPr>
        <p:sp>
          <p:nvSpPr>
            <p:cNvPr id="22" name="Google Shape;22;p4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10800000" flipH="1">
              <a:off x="0" y="-100"/>
              <a:ext cx="6087900" cy="44199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╸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Thin"/>
              <a:buChar char="╶"/>
              <a:defRPr sz="3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18111" y="380177"/>
            <a:ext cx="516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72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30" name="Google Shape;30;p5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5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32" name="Google Shape;32;p5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48" name="Google Shape;48;p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57" name="Google Shape;5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8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59" name="Google Shape;59;p8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69" name="Google Shape;69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71" name="Google Shape;71;p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0"/>
          <p:cNvGrpSpPr/>
          <p:nvPr/>
        </p:nvGrpSpPr>
        <p:grpSpPr>
          <a:xfrm>
            <a:off x="0" y="4632875"/>
            <a:ext cx="9144000" cy="510650"/>
            <a:chOff x="0" y="4632675"/>
            <a:chExt cx="9144000" cy="510650"/>
          </a:xfrm>
        </p:grpSpPr>
        <p:sp>
          <p:nvSpPr>
            <p:cNvPr id="78" name="Google Shape;78;p10"/>
            <p:cNvSpPr/>
            <p:nvPr/>
          </p:nvSpPr>
          <p:spPr>
            <a:xfrm>
              <a:off x="0" y="4632675"/>
              <a:ext cx="6087900" cy="5106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 flipH="1">
              <a:off x="8760600" y="4759925"/>
              <a:ext cx="383400" cy="3834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457200" y="4632750"/>
            <a:ext cx="5229000" cy="51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ed-ha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alewa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51800" y="371221"/>
            <a:ext cx="6384468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dirty="0" smtClean="0"/>
              <a:t>Is Commercial Load Good for Fresh Graduates</a:t>
            </a:r>
            <a:r>
              <a:rPr lang="en-US" altLang="zh-CN" sz="3600" dirty="0"/>
              <a:t>?</a:t>
            </a:r>
            <a:endParaRPr sz="3600" dirty="0"/>
          </a:p>
        </p:txBody>
      </p:sp>
      <p:grpSp>
        <p:nvGrpSpPr>
          <p:cNvPr id="100" name="Google Shape;100;p14"/>
          <p:cNvGrpSpPr/>
          <p:nvPr/>
        </p:nvGrpSpPr>
        <p:grpSpPr>
          <a:xfrm>
            <a:off x="8292959" y="4339371"/>
            <a:ext cx="660182" cy="586527"/>
            <a:chOff x="5292575" y="3681900"/>
            <a:chExt cx="420150" cy="373275"/>
          </a:xfrm>
        </p:grpSpPr>
        <p:sp>
          <p:nvSpPr>
            <p:cNvPr id="101" name="Google Shape;101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solidFill>
                  <a:schemeClr val="accent1"/>
                </a:solidFill>
              </a:rPr>
              <a:t>diagrams</a:t>
            </a:r>
            <a:r>
              <a:rPr lang="en"/>
              <a:t> to explain your ideas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3802943" y="183185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5573240" y="2731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2032647" y="2731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187400" y="3631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2877893" y="3631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4728000" y="3631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418493" y="3631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Lorem Ipsum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8" name="Google Shape;208;p25"/>
          <p:cNvCxnSpPr>
            <a:stCxn id="201" idx="2"/>
            <a:endCxn id="202" idx="0"/>
          </p:cNvCxnSpPr>
          <p:nvPr/>
        </p:nvCxnSpPr>
        <p:spPr>
          <a:xfrm rot="-5400000" flipH="1">
            <a:off x="5228543" y="16178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25"/>
          <p:cNvCxnSpPr>
            <a:stCxn id="203" idx="0"/>
            <a:endCxn id="201" idx="2"/>
          </p:cNvCxnSpPr>
          <p:nvPr/>
        </p:nvCxnSpPr>
        <p:spPr>
          <a:xfrm rot="-5400000">
            <a:off x="3458247" y="16178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25"/>
          <p:cNvCxnSpPr>
            <a:stCxn id="203" idx="2"/>
            <a:endCxn id="205" idx="0"/>
          </p:cNvCxnSpPr>
          <p:nvPr/>
        </p:nvCxnSpPr>
        <p:spPr>
          <a:xfrm rot="-5400000" flipH="1">
            <a:off x="2995647" y="29801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25"/>
          <p:cNvCxnSpPr>
            <a:stCxn id="204" idx="0"/>
            <a:endCxn id="203" idx="2"/>
          </p:cNvCxnSpPr>
          <p:nvPr/>
        </p:nvCxnSpPr>
        <p:spPr>
          <a:xfrm rot="-5400000">
            <a:off x="2150400" y="2980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25"/>
          <p:cNvCxnSpPr>
            <a:stCxn id="202" idx="2"/>
            <a:endCxn id="207" idx="0"/>
          </p:cNvCxnSpPr>
          <p:nvPr/>
        </p:nvCxnSpPr>
        <p:spPr>
          <a:xfrm rot="-5400000" flipH="1">
            <a:off x="6536390" y="29799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25"/>
          <p:cNvCxnSpPr>
            <a:stCxn id="206" idx="0"/>
            <a:endCxn id="202" idx="2"/>
          </p:cNvCxnSpPr>
          <p:nvPr/>
        </p:nvCxnSpPr>
        <p:spPr>
          <a:xfrm rot="-5400000">
            <a:off x="5691000" y="2980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chemeClr val="accent1"/>
                </a:solidFill>
              </a:rPr>
              <a:t>compare</a:t>
            </a:r>
            <a:r>
              <a:rPr lang="en"/>
              <a:t> data</a:t>
            </a:r>
            <a:endParaRPr/>
          </a:p>
        </p:txBody>
      </p:sp>
      <p:graphicFrame>
        <p:nvGraphicFramePr>
          <p:cNvPr id="219" name="Google Shape;219;p26"/>
          <p:cNvGraphicFramePr/>
          <p:nvPr/>
        </p:nvGraphicFramePr>
        <p:xfrm>
          <a:off x="457150" y="1418456"/>
          <a:ext cx="8235600" cy="3272200"/>
        </p:xfrm>
        <a:graphic>
          <a:graphicData uri="http://schemas.openxmlformats.org/drawingml/2006/table">
            <a:tbl>
              <a:tblPr>
                <a:noFill/>
                <a:tableStyleId>{D7272734-463F-4A0B-A8D7-86DA9125DB42}</a:tableStyleId>
              </a:tblPr>
              <a:tblGrid>
                <a:gridCol w="20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8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8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11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>
            <a:off x="619575" y="7139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3171300" cy="87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2154475" y="1617775"/>
            <a:ext cx="644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sp>
        <p:nvSpPr>
          <p:cNvPr id="230" name="Google Shape;230;p27"/>
          <p:cNvSpPr/>
          <p:nvPr/>
        </p:nvSpPr>
        <p:spPr>
          <a:xfrm rot="8100000">
            <a:off x="1274247" y="1918099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 rot="8100000">
            <a:off x="2970272" y="3522974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/>
          <p:nvPr/>
        </p:nvSpPr>
        <p:spPr>
          <a:xfrm rot="8100000">
            <a:off x="3999847" y="1715974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 rot="8100000">
            <a:off x="4738947" y="3833474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 rot="8100000">
            <a:off x="6850772" y="2208724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 rot="8100000">
            <a:off x="7527222" y="3876249"/>
            <a:ext cx="113703" cy="113703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89,526,124$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49" name="Google Shape;249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100%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51" name="Google Shape;25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185,244 users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252" name="Google Shape;25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accent1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60" name="Google Shape;260;p30"/>
          <p:cNvGrpSpPr/>
          <p:nvPr/>
        </p:nvGrpSpPr>
        <p:grpSpPr>
          <a:xfrm>
            <a:off x="1293736" y="1639050"/>
            <a:ext cx="2726286" cy="2547000"/>
            <a:chOff x="1293736" y="1258050"/>
            <a:chExt cx="2726286" cy="2547000"/>
          </a:xfrm>
        </p:grpSpPr>
        <p:sp>
          <p:nvSpPr>
            <p:cNvPr id="261" name="Google Shape;261;p30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99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1</a:t>
              </a:r>
              <a:endParaRPr sz="1200" b="1">
                <a:solidFill>
                  <a:srgbClr val="99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3" name="Google Shape;263;p30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4" name="Google Shape;264;p30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5" name="Google Shape;265;p30"/>
          <p:cNvGrpSpPr/>
          <p:nvPr/>
        </p:nvGrpSpPr>
        <p:grpSpPr>
          <a:xfrm>
            <a:off x="3203958" y="1639050"/>
            <a:ext cx="2726286" cy="2547000"/>
            <a:chOff x="3203958" y="1258050"/>
            <a:chExt cx="2726286" cy="2547000"/>
          </a:xfrm>
        </p:grpSpPr>
        <p:sp>
          <p:nvSpPr>
            <p:cNvPr id="266" name="Google Shape;266;p30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</a:t>
              </a:r>
              <a:endParaRPr sz="1200" b="1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8" name="Google Shape;268;p30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69" name="Google Shape;269;p30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0" name="Google Shape;270;p30"/>
          <p:cNvGrpSpPr/>
          <p:nvPr/>
        </p:nvGrpSpPr>
        <p:grpSpPr>
          <a:xfrm>
            <a:off x="5123977" y="1639050"/>
            <a:ext cx="2726286" cy="2547000"/>
            <a:chOff x="5123977" y="1258050"/>
            <a:chExt cx="2726286" cy="2547000"/>
          </a:xfrm>
        </p:grpSpPr>
        <p:sp>
          <p:nvSpPr>
            <p:cNvPr id="271" name="Google Shape;271;p30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3</a:t>
              </a:r>
              <a:endParaRPr sz="12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3" name="Google Shape;273;p30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Vestibulum congue tempus</a:t>
              </a:r>
              <a:endParaRPr sz="8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274" name="Google Shape;274;p30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</a:t>
            </a:r>
            <a:r>
              <a:rPr lang="en">
                <a:solidFill>
                  <a:schemeClr val="accent1"/>
                </a:solidFill>
              </a:rPr>
              <a:t>concepts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81" name="Google Shape;281;p31"/>
          <p:cNvSpPr txBox="1">
            <a:spLocks noGrp="1"/>
          </p:cNvSpPr>
          <p:nvPr>
            <p:ph type="body" idx="2"/>
          </p:nvPr>
        </p:nvSpPr>
        <p:spPr>
          <a:xfrm>
            <a:off x="3427838" y="17461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82" name="Google Shape;282;p31"/>
          <p:cNvSpPr txBox="1">
            <a:spLocks noGrp="1"/>
          </p:cNvSpPr>
          <p:nvPr>
            <p:ph type="body" idx="3"/>
          </p:nvPr>
        </p:nvSpPr>
        <p:spPr>
          <a:xfrm>
            <a:off x="5942500" y="17461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83" name="Google Shape;283;p3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913175" y="30415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85" name="Google Shape;285;p31"/>
          <p:cNvSpPr txBox="1">
            <a:spLocks noGrp="1"/>
          </p:cNvSpPr>
          <p:nvPr>
            <p:ph type="body" idx="2"/>
          </p:nvPr>
        </p:nvSpPr>
        <p:spPr>
          <a:xfrm>
            <a:off x="3427838" y="30415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86" name="Google Shape;286;p31"/>
          <p:cNvSpPr txBox="1">
            <a:spLocks noGrp="1"/>
          </p:cNvSpPr>
          <p:nvPr>
            <p:ph type="body" idx="3"/>
          </p:nvPr>
        </p:nvSpPr>
        <p:spPr>
          <a:xfrm>
            <a:off x="5942500" y="3041550"/>
            <a:ext cx="2224200" cy="10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1"/>
          </p:nvPr>
        </p:nvSpPr>
        <p:spPr>
          <a:xfrm>
            <a:off x="457200" y="4632750"/>
            <a:ext cx="5229000" cy="51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3" name="Google Shape;293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413" y="152400"/>
            <a:ext cx="4945166" cy="43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and explain your web, app or software projects using these gadget templates.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7171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01" name="Google Shape;301;p33"/>
          <p:cNvGrpSpPr/>
          <p:nvPr/>
        </p:nvGrpSpPr>
        <p:grpSpPr>
          <a:xfrm>
            <a:off x="5658000" y="373572"/>
            <a:ext cx="2119546" cy="4396359"/>
            <a:chOff x="2547150" y="238125"/>
            <a:chExt cx="2525675" cy="5238750"/>
          </a:xfrm>
        </p:grpSpPr>
        <p:sp>
          <p:nvSpPr>
            <p:cNvPr id="302" name="Google Shape;302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Mobile</a:t>
            </a:r>
            <a:r>
              <a:rPr lang="en"/>
              <a:t> project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5381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5316502" y="465959"/>
            <a:ext cx="2736410" cy="4222433"/>
            <a:chOff x="2112475" y="238125"/>
            <a:chExt cx="3395050" cy="5238750"/>
          </a:xfrm>
        </p:grpSpPr>
        <p:sp>
          <p:nvSpPr>
            <p:cNvPr id="314" name="Google Shape;314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4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and explain your web, app or software projects using these gadget templates.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34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Tablet</a:t>
            </a:r>
            <a:r>
              <a:rPr lang="en"/>
              <a:t>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61925" y="2882075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Background</a:t>
            </a:r>
            <a:endParaRPr dirty="0"/>
          </a:p>
        </p:txBody>
      </p:sp>
      <p:sp>
        <p:nvSpPr>
          <p:cNvPr id="131" name="Google Shape;131;p17"/>
          <p:cNvSpPr txBox="1"/>
          <p:nvPr/>
        </p:nvSpPr>
        <p:spPr>
          <a:xfrm>
            <a:off x="0" y="2192975"/>
            <a:ext cx="1429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1</a:t>
            </a:r>
            <a:endParaRPr sz="7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4450075" y="1305138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26" name="Google Shape;326;p35"/>
          <p:cNvGrpSpPr/>
          <p:nvPr/>
        </p:nvGrpSpPr>
        <p:grpSpPr>
          <a:xfrm>
            <a:off x="3945224" y="1164929"/>
            <a:ext cx="4542205" cy="2661224"/>
            <a:chOff x="1177450" y="241631"/>
            <a:chExt cx="6173152" cy="3616776"/>
          </a:xfrm>
        </p:grpSpPr>
        <p:sp>
          <p:nvSpPr>
            <p:cNvPr id="327" name="Google Shape;327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35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2681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Show and explain your web, app or software projects using these gadget templates.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2681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Desktop</a:t>
            </a:r>
            <a:r>
              <a:rPr lang="en"/>
              <a:t> project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Special thanks to all the people who made and released these awesome resources for free: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</a:pPr>
            <a:r>
              <a:rPr lang="en" sz="2000" dirty="0"/>
              <a:t>Presentation template by </a:t>
            </a:r>
            <a:r>
              <a:rPr lang="en" sz="20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╸"/>
            </a:pPr>
            <a:r>
              <a:rPr lang="en" sz="2000" dirty="0"/>
              <a:t>Photographs by </a:t>
            </a:r>
            <a:r>
              <a:rPr lang="en" sz="2000" u="sng" dirty="0">
                <a:solidFill>
                  <a:schemeClr val="hlink"/>
                </a:solidFill>
                <a:hlinkClick r:id="rId4"/>
              </a:rPr>
              <a:t>Unsplash</a:t>
            </a:r>
            <a:endParaRPr sz="2000" dirty="0"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Titles: Red Hat Display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Body copy: Raleway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https://www.fontsquirrel.com/fonts/red-hat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https://www.fontsquirrel.com/fonts/raleway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4" name="Google Shape;354;p38"/>
          <p:cNvSpPr txBox="1"/>
          <p:nvPr/>
        </p:nvSpPr>
        <p:spPr>
          <a:xfrm>
            <a:off x="913175" y="4017800"/>
            <a:ext cx="7330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>
            <a:spLocks noGrp="1"/>
          </p:cNvSpPr>
          <p:nvPr>
            <p:ph type="title"/>
          </p:nvPr>
        </p:nvSpPr>
        <p:spPr>
          <a:xfrm>
            <a:off x="457199" y="0"/>
            <a:ext cx="3496235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zh-CN" b="1" dirty="0"/>
              <a:t>A cent defeats a hero</a:t>
            </a:r>
            <a:endParaRPr dirty="0"/>
          </a:p>
        </p:txBody>
      </p:sp>
      <p:sp>
        <p:nvSpPr>
          <p:cNvPr id="368" name="Google Shape;368;p4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1" name="Google Shape;346;p37"/>
          <p:cNvSpPr txBox="1">
            <a:spLocks/>
          </p:cNvSpPr>
          <p:nvPr/>
        </p:nvSpPr>
        <p:spPr>
          <a:xfrm>
            <a:off x="891374" y="2126253"/>
            <a:ext cx="2627884" cy="13699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2000" b="1" dirty="0" smtClean="0">
                <a:solidFill>
                  <a:schemeClr val="bg1"/>
                </a:solidFill>
              </a:rPr>
              <a:t>Rent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chemeClr val="bg1"/>
                </a:solidFill>
              </a:rPr>
              <a:t>Daily Cost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solidFill>
                  <a:schemeClr val="bg1"/>
                </a:solidFill>
              </a:rPr>
              <a:t>Extra Lessons</a:t>
            </a:r>
          </a:p>
        </p:txBody>
      </p:sp>
      <p:pic>
        <p:nvPicPr>
          <p:cNvPr id="1026" name="Picture 2" descr="https://gimg2.baidu.com/image_search/src=http%3A%2F%2Fimg3.53shop.com%2FUploadFile%2Fnewspic%2F2019%2F07%2F15637828599764036.jpg&amp;refer=http%3A%2F%2Fimg3.53shop.com&amp;app=2002&amp;size=f9999,10000&amp;q=a80&amp;n=0&amp;g=0n&amp;fmt=jpeg?sec=1619101511&amp;t=268973e7ed62167c1fc7933cf1d798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434" y="2492356"/>
            <a:ext cx="2310470" cy="15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55" y="1758487"/>
            <a:ext cx="2051501" cy="2621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729318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Enjoy now, Pay Later</a:t>
            </a:r>
            <a:endParaRPr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17" y="1702171"/>
            <a:ext cx="3642472" cy="2428315"/>
          </a:xfrm>
          <a:prstGeom prst="rect">
            <a:avLst/>
          </a:prstGeom>
        </p:spPr>
      </p:pic>
      <p:sp>
        <p:nvSpPr>
          <p:cNvPr id="32" name="Google Shape;346;p37"/>
          <p:cNvSpPr txBox="1">
            <a:spLocks/>
          </p:cNvSpPr>
          <p:nvPr/>
        </p:nvSpPr>
        <p:spPr>
          <a:xfrm>
            <a:off x="891374" y="2126253"/>
            <a:ext cx="2627884" cy="13699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33" name="Google Shape;346;p37"/>
          <p:cNvSpPr txBox="1">
            <a:spLocks/>
          </p:cNvSpPr>
          <p:nvPr/>
        </p:nvSpPr>
        <p:spPr>
          <a:xfrm>
            <a:off x="1043774" y="2278653"/>
            <a:ext cx="2627884" cy="13699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zh-CN" sz="2000" b="1" dirty="0" smtClean="0">
                <a:solidFill>
                  <a:schemeClr val="bg1"/>
                </a:solidFill>
              </a:rPr>
              <a:t>Interest-free</a:t>
            </a:r>
          </a:p>
          <a:p>
            <a:pPr>
              <a:spcBef>
                <a:spcPts val="600"/>
              </a:spcBef>
            </a:pPr>
            <a:endParaRPr lang="en-US" altLang="zh-CN" sz="20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36296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Credit Accumulation</a:t>
            </a:r>
            <a:endParaRPr dirty="0"/>
          </a:p>
        </p:txBody>
      </p:sp>
      <p:sp>
        <p:nvSpPr>
          <p:cNvPr id="443" name="Google Shape;443;p4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26" name="Picture 2" descr="alipay-homep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1" y="1938352"/>
            <a:ext cx="3088699" cy="23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ipay-credit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769" y="1947317"/>
            <a:ext cx="2911225" cy="23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36296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Credit Accumulation</a:t>
            </a:r>
            <a:endParaRPr dirty="0"/>
          </a:p>
        </p:txBody>
      </p:sp>
      <p:sp>
        <p:nvSpPr>
          <p:cNvPr id="443" name="Google Shape;443;p4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244" y="569134"/>
            <a:ext cx="3160179" cy="4002306"/>
          </a:xfrm>
          <a:prstGeom prst="rect">
            <a:avLst/>
          </a:prstGeom>
        </p:spPr>
      </p:pic>
      <p:sp>
        <p:nvSpPr>
          <p:cNvPr id="13" name="Google Shape;451;p43"/>
          <p:cNvSpPr/>
          <p:nvPr/>
        </p:nvSpPr>
        <p:spPr>
          <a:xfrm>
            <a:off x="667419" y="1969259"/>
            <a:ext cx="4325922" cy="46914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Better credit, higher score</a:t>
            </a:r>
            <a:endParaRPr sz="18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Google Shape;451;p43"/>
          <p:cNvSpPr/>
          <p:nvPr/>
        </p:nvSpPr>
        <p:spPr>
          <a:xfrm>
            <a:off x="667419" y="2630456"/>
            <a:ext cx="4325922" cy="46914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Convenient to do …</a:t>
            </a:r>
            <a:endParaRPr sz="18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451;p43"/>
          <p:cNvSpPr/>
          <p:nvPr/>
        </p:nvSpPr>
        <p:spPr>
          <a:xfrm>
            <a:off x="667419" y="3291653"/>
            <a:ext cx="4325922" cy="46914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/>
            <a:r>
              <a:rPr lang="en-US" sz="1800" b="1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Reliable Seller in </a:t>
            </a:r>
            <a:r>
              <a:rPr lang="en-US" sz="1800" b="1" dirty="0" err="1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Xianyu</a:t>
            </a:r>
            <a:endParaRPr sz="18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8243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36296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Credit Accumulation</a:t>
            </a:r>
            <a:endParaRPr dirty="0"/>
          </a:p>
        </p:txBody>
      </p:sp>
      <p:sp>
        <p:nvSpPr>
          <p:cNvPr id="443" name="Google Shape;443;p4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Google Shape;451;p43"/>
          <p:cNvSpPr/>
          <p:nvPr/>
        </p:nvSpPr>
        <p:spPr>
          <a:xfrm>
            <a:off x="745116" y="1888575"/>
            <a:ext cx="5279168" cy="1375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lvl="0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best 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time to plant a tree </a:t>
            </a:r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is 20 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years ago. </a:t>
            </a:r>
            <a:endParaRPr lang="en-US" altLang="zh-CN" sz="3200" dirty="0" smtClean="0">
              <a:solidFill>
                <a:schemeClr val="bg1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lvl="0"/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second-best time 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is </a:t>
            </a:r>
            <a:r>
              <a:rPr lang="en-US" altLang="zh-CN" sz="3200" dirty="0" smtClean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now.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83" y="1238513"/>
            <a:ext cx="2127328" cy="26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0" name="Google Shape;450;p4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628575" y="1583775"/>
            <a:ext cx="3871500" cy="1375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STRENGTHS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4660149" y="1583775"/>
            <a:ext cx="3871500" cy="1375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WEAKNESSES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628575" y="3110437"/>
            <a:ext cx="3871500" cy="1375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Black is the color of ebony and of outer space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OPPORTUNITIES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4660149" y="3110437"/>
            <a:ext cx="3871500" cy="1375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White is the color of milk and fresh snow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THREATS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3292849" y="174561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 rot="5400000">
            <a:off x="3452655" y="174561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3"/>
          <p:cNvSpPr/>
          <p:nvPr/>
        </p:nvSpPr>
        <p:spPr>
          <a:xfrm rot="10800000">
            <a:off x="3452655" y="189955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3"/>
          <p:cNvSpPr/>
          <p:nvPr/>
        </p:nvSpPr>
        <p:spPr>
          <a:xfrm rot="-5400000">
            <a:off x="3292849" y="1899558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460" name="Google Shape;460;p43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461" name="Google Shape;461;p43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462" name="Google Shape;462;p43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68" name="Google Shape;468;p4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Activities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Resources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Value Propositions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Relationships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Channels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Customer Segments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Key Partners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Cost Structure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Revenue Streams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9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4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44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483" name="Google Shape;483;p4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44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486" name="Google Shape;486;p4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44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494" name="Google Shape;494;p4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4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506" name="Google Shape;506;p44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44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4166875" y="865163"/>
            <a:ext cx="3697800" cy="176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Big</a:t>
            </a:r>
            <a:r>
              <a:rPr lang="en" sz="7200">
                <a:solidFill>
                  <a:schemeClr val="lt1"/>
                </a:solidFill>
              </a:rPr>
              <a:t> concept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4166875" y="2612087"/>
            <a:ext cx="3697800" cy="10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1634543" y="884384"/>
            <a:ext cx="1854745" cy="1854695"/>
            <a:chOff x="6643075" y="3664250"/>
            <a:chExt cx="407950" cy="407975"/>
          </a:xfrm>
        </p:grpSpPr>
        <p:sp>
          <p:nvSpPr>
            <p:cNvPr id="139" name="Google Shape;139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8"/>
          <p:cNvGrpSpPr/>
          <p:nvPr/>
        </p:nvGrpSpPr>
        <p:grpSpPr>
          <a:xfrm rot="-587398">
            <a:off x="1525367" y="2980185"/>
            <a:ext cx="762543" cy="762457"/>
            <a:chOff x="576250" y="4319400"/>
            <a:chExt cx="442075" cy="442050"/>
          </a:xfrm>
        </p:grpSpPr>
        <p:sp>
          <p:nvSpPr>
            <p:cNvPr id="142" name="Google Shape;142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18"/>
          <p:cNvSpPr/>
          <p:nvPr/>
        </p:nvSpPr>
        <p:spPr>
          <a:xfrm>
            <a:off x="1190695" y="1312585"/>
            <a:ext cx="289939" cy="2768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2697081">
            <a:off x="3101120" y="2729714"/>
            <a:ext cx="440095" cy="42021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449277" y="2489853"/>
            <a:ext cx="176266" cy="16837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1280597">
            <a:off x="989841" y="2147546"/>
            <a:ext cx="176235" cy="16835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18" name="Google Shape;518;p45"/>
          <p:cNvGrpSpPr/>
          <p:nvPr/>
        </p:nvGrpSpPr>
        <p:grpSpPr>
          <a:xfrm>
            <a:off x="1693312" y="1599348"/>
            <a:ext cx="3146452" cy="2828721"/>
            <a:chOff x="3778727" y="4460423"/>
            <a:chExt cx="720160" cy="647438"/>
          </a:xfrm>
        </p:grpSpPr>
        <p:sp>
          <p:nvSpPr>
            <p:cNvPr id="519" name="Google Shape;519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526" name="Google Shape;526;p45"/>
          <p:cNvCxnSpPr/>
          <p:nvPr/>
        </p:nvCxnSpPr>
        <p:spPr>
          <a:xfrm>
            <a:off x="4770259" y="2067860"/>
            <a:ext cx="921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45"/>
          <p:cNvSpPr txBox="1"/>
          <p:nvPr/>
        </p:nvSpPr>
        <p:spPr>
          <a:xfrm>
            <a:off x="5745628" y="1917826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28" name="Google Shape;528;p45"/>
          <p:cNvCxnSpPr/>
          <p:nvPr/>
        </p:nvCxnSpPr>
        <p:spPr>
          <a:xfrm>
            <a:off x="4634505" y="2487852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45"/>
          <p:cNvSpPr txBox="1"/>
          <p:nvPr/>
        </p:nvSpPr>
        <p:spPr>
          <a:xfrm>
            <a:off x="5745628" y="2337810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0" name="Google Shape;530;p45"/>
          <p:cNvCxnSpPr/>
          <p:nvPr/>
        </p:nvCxnSpPr>
        <p:spPr>
          <a:xfrm>
            <a:off x="4441589" y="2907845"/>
            <a:ext cx="125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45"/>
          <p:cNvSpPr txBox="1"/>
          <p:nvPr/>
        </p:nvSpPr>
        <p:spPr>
          <a:xfrm>
            <a:off x="5745628" y="2757794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2" name="Google Shape;532;p45"/>
          <p:cNvCxnSpPr/>
          <p:nvPr/>
        </p:nvCxnSpPr>
        <p:spPr>
          <a:xfrm>
            <a:off x="4277254" y="3327816"/>
            <a:ext cx="1414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45"/>
          <p:cNvSpPr txBox="1"/>
          <p:nvPr/>
        </p:nvSpPr>
        <p:spPr>
          <a:xfrm>
            <a:off x="5745628" y="3177779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4" name="Google Shape;534;p45"/>
          <p:cNvCxnSpPr/>
          <p:nvPr/>
        </p:nvCxnSpPr>
        <p:spPr>
          <a:xfrm>
            <a:off x="4098618" y="3747809"/>
            <a:ext cx="1593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5" name="Google Shape;535;p45"/>
          <p:cNvSpPr txBox="1"/>
          <p:nvPr/>
        </p:nvSpPr>
        <p:spPr>
          <a:xfrm>
            <a:off x="5745628" y="3597763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6" name="Google Shape;536;p45"/>
          <p:cNvCxnSpPr/>
          <p:nvPr/>
        </p:nvCxnSpPr>
        <p:spPr>
          <a:xfrm>
            <a:off x="3912853" y="4167780"/>
            <a:ext cx="1771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7" name="Google Shape;537;p45"/>
          <p:cNvSpPr txBox="1"/>
          <p:nvPr/>
        </p:nvSpPr>
        <p:spPr>
          <a:xfrm>
            <a:off x="5745628" y="4017747"/>
            <a:ext cx="243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Insert your content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3" name="Google Shape;543;p4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44" name="Google Shape;544;p46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5" name="Google Shape;545;p46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Imani Jackson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Marcos Galán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Ixchel Valdía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1" name="Google Shape;551;p46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Nils Årud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JOB TITLE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142236">
              <a:alpha val="781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59" name="Google Shape;559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5" name="Google Shape;605;p4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606" name="Google Shape;606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7" name="Google Shape;607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9" name="Google Shape;629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0" name="Google Shape;630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1" name="Google Shape;631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2" name="Google Shape;632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1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 VALUE 2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company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0" name="Google Shape;640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1" name="Google Shape;641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Competitor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7" name="Google Shape;647;p4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648" name="Google Shape;648;p48"/>
          <p:cNvGraphicFramePr/>
          <p:nvPr/>
        </p:nvGraphicFramePr>
        <p:xfrm>
          <a:off x="457150" y="1044850"/>
          <a:ext cx="8228400" cy="3644325"/>
        </p:xfrm>
        <a:graphic>
          <a:graphicData uri="http://schemas.openxmlformats.org/drawingml/2006/table">
            <a:tbl>
              <a:tblPr>
                <a:noFill/>
                <a:tableStyleId>{20A66879-4ED6-42EE-96D0-9E26330CBD0B}</a:tableStyleId>
              </a:tblPr>
              <a:tblGrid>
                <a:gridCol w="86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SUNDAY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TUESDAY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WEDNESDAY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THURSDAY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FRIDAY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SATURDAY</a:t>
                      </a:r>
                      <a:endParaRPr sz="7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09:00 - 09:45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12:00 - 13:15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 Free time</a:t>
                      </a:r>
                      <a:endParaRPr sz="800">
                        <a:solidFill>
                          <a:schemeClr val="accent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42236">
                        <a:alpha val="530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5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9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54" name="Google Shape;654;p4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9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69" name="Google Shape;669;p4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9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75" name="Google Shape;675;p4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49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9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9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83" name="Google Shape;683;p4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9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49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89" name="Google Shape;689;p4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49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97" name="Google Shape;697;p4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49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49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06" name="Google Shape;706;p4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49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09" name="Google Shape;709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49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12" name="Google Shape;712;p4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49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16" name="Google Shape;716;p4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49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24" name="Google Shape;724;p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49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31" name="Google Shape;731;p4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49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49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37" name="Google Shape;737;p4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9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40" name="Google Shape;740;p4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49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46" name="Google Shape;746;p4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49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49" name="Google Shape;749;p4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49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57" name="Google Shape;757;p4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9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63" name="Google Shape;763;p4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72" name="Google Shape;772;p4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9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77" name="Google Shape;777;p4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82" name="Google Shape;782;p4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9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87" name="Google Shape;787;p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49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90" name="Google Shape;790;p4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9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93" name="Google Shape;793;p4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49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49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97" name="Google Shape;797;p4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00" name="Google Shape;800;p4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" name="Google Shape;808;p49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9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49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11" name="Google Shape;811;p4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9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9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15" name="Google Shape;815;p4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49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18" name="Google Shape;818;p4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23" name="Google Shape;823;p4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9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7" name="Google Shape;827;p49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28" name="Google Shape;828;p4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9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35" name="Google Shape;835;p4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49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45" name="Google Shape;845;p4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9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49" name="Google Shape;849;p4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9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53" name="Google Shape;853;p4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9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59" name="Google Shape;859;p4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49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62" name="Google Shape;862;p4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9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70" name="Google Shape;870;p4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" name="Google Shape;876;p49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77" name="Google Shape;877;p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49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80" name="Google Shape;880;p4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49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9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9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9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49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89" name="Google Shape;889;p4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9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98" name="Google Shape;898;p4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9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01" name="Google Shape;901;p4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9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08" name="Google Shape;908;p4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9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16" name="Google Shape;916;p4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49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20" name="Google Shape;920;p4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49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27" name="Google Shape;927;p4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49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31" name="Google Shape;931;p4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49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35" name="Google Shape;935;p4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49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41" name="Google Shape;941;p4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9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69" name="Google Shape;969;p4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9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93" name="Google Shape;993;p4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49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08" name="Google Shape;1008;p4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49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12" name="Google Shape;1012;p4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49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19" name="Google Shape;1019;p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49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28" name="Google Shape;1028;p4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49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32" name="Google Shape;1032;p4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38" name="Google Shape;1038;p4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9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46" name="Google Shape;1046;p4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9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53" name="Google Shape;1053;p4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9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63" name="Google Shape;1063;p4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49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75" name="Google Shape;1075;p4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9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81" name="Google Shape;1081;p4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49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89" name="Google Shape;1089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49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092" name="Google Shape;1092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9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95" name="Google Shape;1095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7" name="Google Shape;1097;p49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9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9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01" name="Google Shape;1101;p4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SlidesCarnival icons are editable shapes. </a:t>
            </a:r>
            <a:r>
              <a:rPr lang="en" sz="900">
                <a:solidFill>
                  <a:schemeClr val="dk1"/>
                </a:solidFill>
              </a:rPr>
              <a:t/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/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This means that you can: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Char char="╸"/>
            </a:pPr>
            <a:r>
              <a:rPr lang="en" sz="900">
                <a:solidFill>
                  <a:schemeClr val="dk1"/>
                </a:solidFill>
              </a:rPr>
              <a:t>Resize them without losing quality.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╸"/>
            </a:pPr>
            <a:r>
              <a:rPr lang="en" sz="900">
                <a:solidFill>
                  <a:schemeClr val="dk1"/>
                </a:solidFill>
              </a:rPr>
              <a:t>Change fill color and opacity.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╸"/>
            </a:pPr>
            <a:r>
              <a:rPr lang="en" sz="900">
                <a:solidFill>
                  <a:schemeClr val="dk1"/>
                </a:solidFill>
              </a:rPr>
              <a:t>Change line color, width and style.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Isn’t that nice? :)</a:t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/>
            </a:r>
            <a:br>
              <a:rPr lang="en" sz="900">
                <a:solidFill>
                  <a:schemeClr val="dk1"/>
                </a:solidFill>
              </a:rPr>
            </a:br>
            <a:r>
              <a:rPr lang="en" sz="900">
                <a:solidFill>
                  <a:schemeClr val="dk1"/>
                </a:solidFill>
              </a:rPr>
              <a:t>Examples: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</p:txBody>
      </p:sp>
      <p:sp>
        <p:nvSpPr>
          <p:cNvPr id="1102" name="Google Shape;1102;p4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08" name="Google Shape;1108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15" name="Google Shape;1115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20" name="Google Shape;1120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24" name="Google Shape;1124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30" name="Google Shape;1130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34" name="Google Shape;1134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39" name="Google Shape;1139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45" name="Google Shape;1145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52" name="Google Shape;1152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55" name="Google Shape;1155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59" name="Google Shape;1159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66" name="Google Shape;1166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72" name="Google Shape;1172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7" name="Google Shape;1187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4" name="Google Shape;1194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99" name="Google Shape;1199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5" name="Google Shape;1205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12" name="Google Shape;1212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17" name="Google Shape;1217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22" name="Google Shape;1222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7" name="Google Shape;1227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8" name="Google Shape;1228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8" name="Google Shape;1238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39" name="Google Shape;1239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2" name="Google Shape;1242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3" name="Google Shape;1243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3" name="Google Shape;1253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4" name="Google Shape;1254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8" name="Google Shape;1258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9" name="Google Shape;125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9" name="Google Shape;1269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70" name="Google Shape;1270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78" name="Google Shape;1278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83" name="Google Shape;1283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88" name="Google Shape;1288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94" name="Google Shape;1294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01" name="Google Shape;1301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05" name="Google Shape;1305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11" name="Google Shape;1311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18" name="Google Shape;1318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22" name="Google Shape;1322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27" name="Google Shape;1327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34" name="Google Shape;1334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1" name="Google Shape;1341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42" name="Google Shape;1342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47" name="Google Shape;1347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51" name="Google Shape;1351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55" name="Google Shape;1355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60" name="Google Shape;1360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65" name="Google Shape;1365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0" name="Google Shape;1370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71" name="Google Shape;1371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78" name="Google Shape;1378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86" name="Google Shape;1386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99" name="Google Shape;1399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04" name="Google Shape;1404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08" name="Google Shape;1408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15" name="Google Shape;1415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24" name="Google Shape;1424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37" name="Google Shape;1437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50" name="Google Shape;1450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63" name="Google Shape;1463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70" name="Google Shape;1470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86" name="Google Shape;1486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92" name="Google Shape;1492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93" name="Google Shape;1493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7" name="Google Shape;1497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01" name="Google Shape;1501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4" name="Google Shape;1504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5" name="Google Shape;1505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8" name="Google Shape;1508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09" name="Google Shape;1509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18" name="Google Shape;1518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43" name="Google Shape;1543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44" name="Google Shape;154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6" name="Google Shape;1546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7" name="Google Shape;1547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9" name="Google Shape;1549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50" name="Google Shape;1550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2" name="Google Shape;1552;p5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53" name="Google Shape;1553;p5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1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lt2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9" name="Google Shape;1559;p5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560" name="Google Shape;1560;p51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You can also use any emoji as an icon!</a:t>
            </a:r>
            <a:r>
              <a:rPr lang="en" sz="1400">
                <a:solidFill>
                  <a:schemeClr val="dk1"/>
                </a:solidFill>
              </a:rPr>
              <a:t/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And of course it resizes without losing quality.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How? Follow Google instructions </a:t>
            </a:r>
            <a:r>
              <a:rPr lang="en" sz="14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13175" y="1103100"/>
            <a:ext cx="4190400" cy="1199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913175" y="2282400"/>
            <a:ext cx="3467100" cy="17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Lily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Haley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Pan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4773135" y="-16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496435" y="979375"/>
            <a:ext cx="3709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solidFill>
                  <a:srgbClr val="FFFF00"/>
                </a:solidFill>
              </a:rPr>
              <a:t>合</a:t>
            </a:r>
            <a:r>
              <a:rPr lang="zh-CN" altLang="en-US" sz="8800" b="1" dirty="0" smtClean="0">
                <a:solidFill>
                  <a:srgbClr val="FFFF00"/>
                </a:solidFill>
              </a:rPr>
              <a:t>照？</a:t>
            </a:r>
            <a:endParaRPr lang="zh-CN" altLang="en-US" sz="8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chemeClr val="accent1"/>
                </a:solidFill>
              </a:rPr>
              <a:t>slide</a:t>
            </a:r>
            <a:r>
              <a:rPr lang="en"/>
              <a:t> title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1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accent1"/>
                </a:solidFill>
              </a:rPr>
              <a:t>two or three</a:t>
            </a:r>
            <a:r>
              <a:rPr lang="en"/>
              <a:t> columns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2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3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chemeClr val="accent1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t="18821" b="3880"/>
          <a:stretch/>
        </p:blipFill>
        <p:spPr>
          <a:xfrm>
            <a:off x="4773135" y="-16"/>
            <a:ext cx="4370868" cy="43708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0869"/>
                </a:lnTo>
                <a:cubicBezTo>
                  <a:pt x="0" y="16795"/>
                  <a:pt x="4805" y="21600"/>
                  <a:pt x="10731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 idx="4294967295"/>
          </p:nvPr>
        </p:nvSpPr>
        <p:spPr>
          <a:xfrm>
            <a:off x="455675" y="0"/>
            <a:ext cx="4118100" cy="9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Want </a:t>
            </a:r>
            <a:r>
              <a:rPr lang="en" sz="1800" b="0">
                <a:solidFill>
                  <a:schemeClr val="accent1"/>
                </a:solidFill>
              </a:rPr>
              <a:t>big impact</a:t>
            </a:r>
            <a:r>
              <a:rPr lang="en" sz="1800" b="0"/>
              <a:t>?</a:t>
            </a:r>
            <a:r>
              <a:rPr lang="en" sz="1800"/>
              <a:t> Use big image.</a:t>
            </a:r>
            <a:endParaRPr sz="1800"/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1112</Words>
  <Application>Microsoft Office PowerPoint</Application>
  <PresentationFormat>全屏显示(16:9)</PresentationFormat>
  <Paragraphs>301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Calibri</vt:lpstr>
      <vt:lpstr>Wingdings</vt:lpstr>
      <vt:lpstr>Raleway</vt:lpstr>
      <vt:lpstr>Red Hat Display</vt:lpstr>
      <vt:lpstr>等线</vt:lpstr>
      <vt:lpstr>Red Hat Display Black</vt:lpstr>
      <vt:lpstr>Times New Roman</vt:lpstr>
      <vt:lpstr>Raleway Thin</vt:lpstr>
      <vt:lpstr>Arial</vt:lpstr>
      <vt:lpstr>Rutland template</vt:lpstr>
      <vt:lpstr>Is Commercial Load Good for Fresh Graduates?</vt:lpstr>
      <vt:lpstr>Background</vt:lpstr>
      <vt:lpstr>Big concept</vt:lpstr>
      <vt:lpstr>PowerPoint 演示文稿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演示文稿</vt:lpstr>
      <vt:lpstr>Mobile project</vt:lpstr>
      <vt:lpstr>Tablet project</vt:lpstr>
      <vt:lpstr>Desktop project</vt:lpstr>
      <vt:lpstr>Credits</vt:lpstr>
      <vt:lpstr>Presentation design</vt:lpstr>
      <vt:lpstr>A cent defeats a hero</vt:lpstr>
      <vt:lpstr>Enjoy now, Pay Later</vt:lpstr>
      <vt:lpstr>Credit Accumulation</vt:lpstr>
      <vt:lpstr>Credit Accumulation</vt:lpstr>
      <vt:lpstr>Credit Accumulation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演示文稿</vt:lpstr>
      <vt:lpstr>Diagrams and infographics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Frank Shang</dc:creator>
  <cp:lastModifiedBy>Shang Frank</cp:lastModifiedBy>
  <cp:revision>25</cp:revision>
  <dcterms:modified xsi:type="dcterms:W3CDTF">2021-03-23T15:15:59Z</dcterms:modified>
</cp:coreProperties>
</file>